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11"/>
  </p:notesMasterIdLst>
  <p:handoutMasterIdLst>
    <p:handoutMasterId r:id="rId12"/>
  </p:handoutMasterIdLst>
  <p:sldIdLst>
    <p:sldId id="3198" r:id="rId2"/>
    <p:sldId id="3189" r:id="rId3"/>
    <p:sldId id="3145" r:id="rId4"/>
    <p:sldId id="3201" r:id="rId5"/>
    <p:sldId id="3196" r:id="rId6"/>
    <p:sldId id="3204" r:id="rId7"/>
    <p:sldId id="3168" r:id="rId8"/>
    <p:sldId id="3190" r:id="rId9"/>
    <p:sldId id="3146" r:id="rId10"/>
  </p:sldIdLst>
  <p:sldSz cx="12858750" cy="7232650"/>
  <p:notesSz cx="6858000" cy="9144000"/>
  <p:custDataLst>
    <p:tags r:id="rId1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4"/>
    <a:srgbClr val="00867D"/>
    <a:srgbClr val="D23E38"/>
    <a:srgbClr val="00B369"/>
    <a:srgbClr val="1A8CE1"/>
    <a:srgbClr val="FFFFFF"/>
    <a:srgbClr val="A78357"/>
    <a:srgbClr val="28C7D4"/>
    <a:srgbClr val="F94D4D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9" autoAdjust="0"/>
    <p:restoredTop sz="94343" autoAdjust="0"/>
  </p:normalViewPr>
  <p:slideViewPr>
    <p:cSldViewPr>
      <p:cViewPr varScale="1">
        <p:scale>
          <a:sx n="69" d="100"/>
          <a:sy n="69" d="100"/>
        </p:scale>
        <p:origin x="798" y="5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2023/8/4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2023/8/4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38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23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02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7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965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876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228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44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5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5" y="688"/>
            <a:ext cx="12855600" cy="723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2023/8/4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16123"/>
            <a:ext cx="12858749" cy="7232650"/>
          </a:xfrm>
          <a:prstGeom prst="rect">
            <a:avLst/>
          </a:prstGeom>
        </p:spPr>
      </p:pic>
      <p:sp>
        <p:nvSpPr>
          <p:cNvPr id="8" name="任意多边形 6"/>
          <p:cNvSpPr/>
          <p:nvPr/>
        </p:nvSpPr>
        <p:spPr>
          <a:xfrm>
            <a:off x="-1" y="5992589"/>
            <a:ext cx="12858750" cy="1240061"/>
          </a:xfrm>
          <a:prstGeom prst="rect">
            <a:avLst/>
          </a:prstGeom>
          <a:solidFill>
            <a:srgbClr val="00867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Российский производитель комплектующих и принадлежностей для  автотранспортных средств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2295" y="0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  <p:sp>
        <p:nvSpPr>
          <p:cNvPr id="3" name="Прямоугольник 2"/>
          <p:cNvSpPr/>
          <p:nvPr/>
        </p:nvSpPr>
        <p:spPr>
          <a:xfrm>
            <a:off x="-1" y="2464197"/>
            <a:ext cx="12858750" cy="1015663"/>
          </a:xfrm>
          <a:prstGeom prst="rect">
            <a:avLst/>
          </a:prstGeom>
          <a:effectLst>
            <a:glow rad="127000">
              <a:schemeClr val="bg1"/>
            </a:glow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/>
        </p:spPr>
        <p:txBody>
          <a:bodyPr wrap="square">
            <a:spAutoFit/>
          </a:bodyPr>
          <a:lstStyle/>
          <a:p>
            <a:pPr algn="ctr"/>
            <a:r>
              <a:rPr lang="ru-RU" sz="6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Verdana" panose="020B0604030504040204" pitchFamily="34" charset="0"/>
              </a:rPr>
              <a:t>ООО «УАЗ-Штамповочное производство»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2711" y="4515261"/>
            <a:ext cx="4680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 компании</a:t>
            </a:r>
          </a:p>
          <a:p>
            <a:r>
              <a:rPr lang="ru-RU" b="1" dirty="0"/>
              <a:t>Месторасположение и планировка</a:t>
            </a:r>
          </a:p>
          <a:p>
            <a:r>
              <a:rPr lang="ru-RU" b="1" dirty="0"/>
              <a:t>Данные об организации</a:t>
            </a:r>
          </a:p>
          <a:p>
            <a:r>
              <a:rPr lang="ru-RU" b="1" dirty="0"/>
              <a:t>Основные направления развития бизнеса</a:t>
            </a:r>
          </a:p>
          <a:p>
            <a:r>
              <a:rPr lang="ru-RU" b="1" dirty="0"/>
              <a:t>Технологические возможности</a:t>
            </a:r>
          </a:p>
        </p:txBody>
      </p:sp>
    </p:spTree>
    <p:extLst>
      <p:ext uri="{BB962C8B-B14F-4D97-AF65-F5344CB8AC3E}">
        <p14:creationId xmlns:p14="http://schemas.microsoft.com/office/powerpoint/2010/main" val="192009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" y="0"/>
            <a:ext cx="12858397" cy="7360741"/>
          </a:xfrm>
          <a:prstGeom prst="rect">
            <a:avLst/>
          </a:prstGeom>
        </p:spPr>
      </p:pic>
      <p:sp>
        <p:nvSpPr>
          <p:cNvPr id="8" name="Freeform 10"/>
          <p:cNvSpPr>
            <a:spLocks/>
          </p:cNvSpPr>
          <p:nvPr/>
        </p:nvSpPr>
        <p:spPr bwMode="auto">
          <a:xfrm flipH="1">
            <a:off x="353" y="196"/>
            <a:ext cx="4268782" cy="7360545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ООО «УАЗ-Штамповочное производство» - дочерняя компания ООО «Ульяновский автомобильный завод», выделенная в самостоятельное предприятие в декабре 2020 г.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ООО «УАЗ-Штамповочное производство» - предприятие c многолетним опытом работы, имеющее оборудование с широкими технологическими возможностями обработки металлов давлением, резкой, сваркой.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Наша компания является участником национального проекта "</a:t>
            </a:r>
            <a:r>
              <a:rPr lang="ru-RU" sz="2000" b="1" u="sng" dirty="0">
                <a:solidFill>
                  <a:schemeClr val="bg1"/>
                </a:solidFill>
              </a:rPr>
              <a:t>Производительность труда</a:t>
            </a:r>
            <a:r>
              <a:rPr lang="ru-RU" b="1" dirty="0">
                <a:solidFill>
                  <a:schemeClr val="bg1"/>
                </a:solidFill>
              </a:rPr>
              <a:t>"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943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/>
          <p:nvPr/>
        </p:nvPicPr>
        <p:blipFill rotWithShape="1">
          <a:blip r:embed="rId3"/>
          <a:srcRect l="2884" t="15686" r="5769" b="7843"/>
          <a:stretch/>
        </p:blipFill>
        <p:spPr>
          <a:xfrm>
            <a:off x="519751" y="4536377"/>
            <a:ext cx="5040560" cy="25202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213350" y="960241"/>
            <a:ext cx="42962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000" b="1" u="sng" dirty="0">
                <a:solidFill>
                  <a:srgbClr val="5357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Преимущества местоположения: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9336" y="1720197"/>
            <a:ext cx="64807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5357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Удобное расположение на пересечении логистических путей, возможность участия в программах, предназначенных для развития Промышленных технопарков и кластеров</a:t>
            </a:r>
            <a:r>
              <a:rPr lang="ru-RU" dirty="0">
                <a:solidFill>
                  <a:srgbClr val="5357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76619069-C980-4F6F-BE6C-832EE8AE8060}"/>
              </a:ext>
            </a:extLst>
          </p:cNvPr>
          <p:cNvSpPr txBox="1">
            <a:spLocks/>
          </p:cNvSpPr>
          <p:nvPr/>
        </p:nvSpPr>
        <p:spPr>
          <a:xfrm>
            <a:off x="6069335" y="3040455"/>
            <a:ext cx="62672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700" b="1">
                <a:solidFill>
                  <a:srgbClr val="5357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000" u="sng" dirty="0"/>
              <a:t>Транспортная доступность  на производственной площадке ООО «УАЗ»</a:t>
            </a:r>
          </a:p>
        </p:txBody>
      </p:sp>
      <p:sp>
        <p:nvSpPr>
          <p:cNvPr id="34" name="Прямоугольник 2">
            <a:extLst>
              <a:ext uri="{FF2B5EF4-FFF2-40B4-BE49-F238E27FC236}">
                <a16:creationId xmlns:a16="http://schemas.microsoft.com/office/drawing/2014/main" id="{5E3B98B4-D36F-453D-A096-CC2A4A2AA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51" y="0"/>
            <a:ext cx="10142518" cy="880021"/>
          </a:xfrm>
          <a:prstGeom prst="rect">
            <a:avLst/>
          </a:prstGeom>
          <a:solidFill>
            <a:schemeClr val="accent1"/>
          </a:solidFill>
          <a:extLst/>
        </p:spPr>
        <p:txBody>
          <a:bodyPr>
            <a:no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</a:pPr>
            <a:r>
              <a:rPr lang="ru-RU" alt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Месторасположение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</a:pPr>
            <a:r>
              <a:rPr lang="ru-RU" alt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ООО «УАЗ-Штамповочное производство»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</a:pPr>
            <a:endParaRPr lang="ru-RU" altLang="ru-RU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6" name="Группа 34"/>
          <p:cNvGrpSpPr>
            <a:grpSpLocks/>
          </p:cNvGrpSpPr>
          <p:nvPr/>
        </p:nvGrpSpPr>
        <p:grpSpPr bwMode="auto">
          <a:xfrm>
            <a:off x="6069335" y="3400301"/>
            <a:ext cx="6624736" cy="3336359"/>
            <a:chOff x="384175" y="1103313"/>
            <a:chExt cx="8559800" cy="3832225"/>
          </a:xfrm>
        </p:grpSpPr>
        <p:grpSp>
          <p:nvGrpSpPr>
            <p:cNvPr id="37" name="Группа 35"/>
            <p:cNvGrpSpPr>
              <a:grpSpLocks/>
            </p:cNvGrpSpPr>
            <p:nvPr/>
          </p:nvGrpSpPr>
          <p:grpSpPr bwMode="auto">
            <a:xfrm>
              <a:off x="384175" y="1103313"/>
              <a:ext cx="8559800" cy="3832225"/>
              <a:chOff x="384175" y="1103313"/>
              <a:chExt cx="8559800" cy="3832225"/>
            </a:xfrm>
          </p:grpSpPr>
          <p:grpSp>
            <p:nvGrpSpPr>
              <p:cNvPr id="39" name="Группа 82"/>
              <p:cNvGrpSpPr>
                <a:grpSpLocks/>
              </p:cNvGrpSpPr>
              <p:nvPr/>
            </p:nvGrpSpPr>
            <p:grpSpPr bwMode="auto">
              <a:xfrm>
                <a:off x="384175" y="2030413"/>
                <a:ext cx="5737225" cy="2905125"/>
                <a:chOff x="174625" y="2209800"/>
                <a:chExt cx="8864600" cy="3722688"/>
              </a:xfrm>
            </p:grpSpPr>
            <p:pic>
              <p:nvPicPr>
                <p:cNvPr id="47" name="Рисунок 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850" t="23886" r="26135" b="19267"/>
                <a:stretch>
                  <a:fillRect/>
                </a:stretch>
              </p:blipFill>
              <p:spPr bwMode="auto">
                <a:xfrm>
                  <a:off x="174625" y="2209800"/>
                  <a:ext cx="8864600" cy="37226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8" name="Прямоугольник 15">
                  <a:extLst>
                    <a:ext uri="{FF2B5EF4-FFF2-40B4-BE49-F238E27FC236}">
                      <a16:creationId xmlns:a16="http://schemas.microsoft.com/office/drawing/2014/main" id="{90066F0E-05ED-4300-B5E1-5FAF076C9F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26146" y="3477141"/>
                  <a:ext cx="554344" cy="724195"/>
                </a:xfrm>
                <a:prstGeom prst="rect">
                  <a:avLst/>
                </a:prstGeom>
                <a:solidFill>
                  <a:srgbClr val="FF9900"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rIns="0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851387">
                    <a:spcBef>
                      <a:spcPct val="0"/>
                    </a:spcBef>
                    <a:buNone/>
                    <a:defRPr/>
                  </a:pPr>
                  <a:endParaRPr lang="ru-RU" altLang="ru-RU" sz="599" dirty="0">
                    <a:solidFill>
                      <a:srgbClr val="014637"/>
                    </a:solidFill>
                  </a:endParaRPr>
                </a:p>
              </p:txBody>
            </p:sp>
            <p:sp>
              <p:nvSpPr>
                <p:cNvPr id="49" name="Прямоугольник 16">
                  <a:extLst>
                    <a:ext uri="{FF2B5EF4-FFF2-40B4-BE49-F238E27FC236}">
                      <a16:creationId xmlns:a16="http://schemas.microsoft.com/office/drawing/2014/main" id="{76620081-5F1A-446D-9B31-3D87545538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4084" y="5057758"/>
                  <a:ext cx="453776" cy="85439"/>
                </a:xfrm>
                <a:prstGeom prst="rect">
                  <a:avLst/>
                </a:prstGeom>
                <a:solidFill>
                  <a:srgbClr val="FF9900"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851387">
                    <a:spcBef>
                      <a:spcPct val="0"/>
                    </a:spcBef>
                    <a:buNone/>
                    <a:defRPr/>
                  </a:pPr>
                  <a:endParaRPr lang="ru-RU" altLang="ru-RU" sz="1539" i="1">
                    <a:solidFill>
                      <a:srgbClr val="014637"/>
                    </a:solidFill>
                  </a:endParaRPr>
                </a:p>
              </p:txBody>
            </p:sp>
            <p:sp>
              <p:nvSpPr>
                <p:cNvPr id="50" name="Прямоугольник 17">
                  <a:extLst>
                    <a:ext uri="{FF2B5EF4-FFF2-40B4-BE49-F238E27FC236}">
                      <a16:creationId xmlns:a16="http://schemas.microsoft.com/office/drawing/2014/main" id="{75D15449-EE53-4ABB-BD3B-70DA3CF61F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26146" y="4201336"/>
                  <a:ext cx="554344" cy="775052"/>
                </a:xfrm>
                <a:prstGeom prst="rect">
                  <a:avLst/>
                </a:prstGeom>
                <a:solidFill>
                  <a:srgbClr val="FF00FF"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0784" rIns="30784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851387">
                    <a:spcBef>
                      <a:spcPct val="0"/>
                    </a:spcBef>
                    <a:buNone/>
                    <a:defRPr/>
                  </a:pPr>
                  <a:endParaRPr lang="ru-RU" altLang="ru-RU" sz="855" dirty="0">
                    <a:solidFill>
                      <a:srgbClr val="014637"/>
                    </a:solidFill>
                  </a:endParaRPr>
                </a:p>
              </p:txBody>
            </p:sp>
          </p:grpSp>
          <p:pic>
            <p:nvPicPr>
              <p:cNvPr id="40" name="Рисунок 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988" t="58040" r="50000" b="17976"/>
              <a:stretch>
                <a:fillRect/>
              </a:stretch>
            </p:blipFill>
            <p:spPr bwMode="auto">
              <a:xfrm>
                <a:off x="6619875" y="1390650"/>
                <a:ext cx="1862138" cy="2092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Oval 258">
                <a:extLst>
                  <a:ext uri="{FF2B5EF4-FFF2-40B4-BE49-F238E27FC236}">
                    <a16:creationId xmlns:a16="http://schemas.microsoft.com/office/drawing/2014/main" id="{4586122A-1B7F-4BB2-AF1F-F9BD9EEC438C}"/>
                  </a:ext>
                </a:extLst>
              </p:cNvPr>
              <p:cNvSpPr/>
              <p:nvPr/>
            </p:nvSpPr>
            <p:spPr>
              <a:xfrm>
                <a:off x="6334125" y="1103313"/>
                <a:ext cx="2609850" cy="2609850"/>
              </a:xfrm>
              <a:prstGeom prst="ellipse">
                <a:avLst/>
              </a:prstGeom>
              <a:noFill/>
              <a:ln w="2222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851387">
                  <a:lnSpc>
                    <a:spcPct val="93000"/>
                  </a:lnSpc>
                  <a:defRPr/>
                </a:pPr>
                <a:endParaRPr lang="en-US" sz="1026" b="1" dirty="0">
                  <a:solidFill>
                    <a:srgbClr val="014637"/>
                  </a:solidFill>
                  <a:cs typeface="Arial" pitchFamily="34" charset="0"/>
                </a:endParaRPr>
              </a:p>
            </p:txBody>
          </p:sp>
          <p:sp>
            <p:nvSpPr>
              <p:cNvPr id="42" name="Oval 258">
                <a:extLst>
                  <a:ext uri="{FF2B5EF4-FFF2-40B4-BE49-F238E27FC236}">
                    <a16:creationId xmlns:a16="http://schemas.microsoft.com/office/drawing/2014/main" id="{8E9CA80B-9B24-431F-B5E3-0C6A86790EDB}"/>
                  </a:ext>
                </a:extLst>
              </p:cNvPr>
              <p:cNvSpPr/>
              <p:nvPr/>
            </p:nvSpPr>
            <p:spPr>
              <a:xfrm>
                <a:off x="1036638" y="2878138"/>
                <a:ext cx="828675" cy="1425575"/>
              </a:xfrm>
              <a:prstGeom prst="ellipse">
                <a:avLst/>
              </a:prstGeom>
              <a:noFill/>
              <a:ln w="2222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851387">
                  <a:lnSpc>
                    <a:spcPct val="93000"/>
                  </a:lnSpc>
                  <a:defRPr/>
                </a:pPr>
                <a:endParaRPr lang="en-US" sz="1026" b="1" dirty="0">
                  <a:solidFill>
                    <a:srgbClr val="014637"/>
                  </a:solidFill>
                  <a:cs typeface="Arial" pitchFamily="34" charset="0"/>
                </a:endParaRPr>
              </a:p>
            </p:txBody>
          </p:sp>
          <p:sp>
            <p:nvSpPr>
              <p:cNvPr id="43" name="Oval 258">
                <a:extLst>
                  <a:ext uri="{FF2B5EF4-FFF2-40B4-BE49-F238E27FC236}">
                    <a16:creationId xmlns:a16="http://schemas.microsoft.com/office/drawing/2014/main" id="{EB8100DB-AD97-4C23-8CC5-5CC7B5DEB908}"/>
                  </a:ext>
                </a:extLst>
              </p:cNvPr>
              <p:cNvSpPr/>
              <p:nvPr/>
            </p:nvSpPr>
            <p:spPr>
              <a:xfrm>
                <a:off x="6343650" y="3411538"/>
                <a:ext cx="1436688" cy="1408112"/>
              </a:xfrm>
              <a:prstGeom prst="ellipse">
                <a:avLst/>
              </a:prstGeom>
              <a:noFill/>
              <a:ln w="2222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851387">
                  <a:lnSpc>
                    <a:spcPct val="93000"/>
                  </a:lnSpc>
                  <a:defRPr/>
                </a:pPr>
                <a:endParaRPr lang="en-US" sz="1026" b="1" dirty="0">
                  <a:solidFill>
                    <a:srgbClr val="014637"/>
                  </a:solidFill>
                  <a:cs typeface="Arial" pitchFamily="34" charset="0"/>
                </a:endParaRPr>
              </a:p>
            </p:txBody>
          </p:sp>
          <p:sp>
            <p:nvSpPr>
              <p:cNvPr id="44" name="Oval 258">
                <a:extLst>
                  <a:ext uri="{FF2B5EF4-FFF2-40B4-BE49-F238E27FC236}">
                    <a16:creationId xmlns:a16="http://schemas.microsoft.com/office/drawing/2014/main" id="{4B3D492A-0514-460B-9374-F97706D72F7C}"/>
                  </a:ext>
                </a:extLst>
              </p:cNvPr>
              <p:cNvSpPr/>
              <p:nvPr/>
            </p:nvSpPr>
            <p:spPr>
              <a:xfrm>
                <a:off x="2308225" y="4198938"/>
                <a:ext cx="376238" cy="169862"/>
              </a:xfrm>
              <a:prstGeom prst="ellipse">
                <a:avLst/>
              </a:prstGeom>
              <a:noFill/>
              <a:ln w="2222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851387">
                  <a:lnSpc>
                    <a:spcPct val="93000"/>
                  </a:lnSpc>
                  <a:defRPr/>
                </a:pPr>
                <a:endParaRPr lang="en-US" sz="1026" b="1" dirty="0">
                  <a:solidFill>
                    <a:srgbClr val="014637"/>
                  </a:solidFill>
                  <a:cs typeface="Arial" pitchFamily="34" charset="0"/>
                </a:endParaRPr>
              </a:p>
            </p:txBody>
          </p:sp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id="{57225050-B809-45D8-856A-20A50064BA2A}"/>
                  </a:ext>
                </a:extLst>
              </p:cNvPr>
              <p:cNvCxnSpPr>
                <a:cxnSpLocks/>
                <a:endCxn id="44" idx="4"/>
              </p:cNvCxnSpPr>
              <p:nvPr/>
            </p:nvCxnSpPr>
            <p:spPr>
              <a:xfrm flipH="1">
                <a:off x="2496344" y="4216646"/>
                <a:ext cx="3822345" cy="152153"/>
              </a:xfrm>
              <a:prstGeom prst="line">
                <a:avLst/>
              </a:prstGeom>
              <a:noFill/>
              <a:ln w="12700" cmpd="sng">
                <a:solidFill>
                  <a:schemeClr val="accent2">
                    <a:lumMod val="7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pic>
            <p:nvPicPr>
              <p:cNvPr id="46" name="Рисунок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04" t="61507" r="60654" b="29842"/>
              <a:stretch>
                <a:fillRect/>
              </a:stretch>
            </p:blipFill>
            <p:spPr bwMode="auto">
              <a:xfrm>
                <a:off x="6461125" y="3590925"/>
                <a:ext cx="1319213" cy="1033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" name="Прямоугольник 15">
              <a:extLst>
                <a:ext uri="{FF2B5EF4-FFF2-40B4-BE49-F238E27FC236}">
                  <a16:creationId xmlns:a16="http://schemas.microsoft.com/office/drawing/2014/main" id="{D0AB7D13-B969-4C82-8EEF-F02653148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1313" y="4138613"/>
              <a:ext cx="642937" cy="350837"/>
            </a:xfrm>
            <a:prstGeom prst="rect">
              <a:avLst/>
            </a:prstGeom>
            <a:solidFill>
              <a:srgbClr val="FF990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51387">
                <a:spcBef>
                  <a:spcPct val="0"/>
                </a:spcBef>
                <a:buNone/>
                <a:defRPr/>
              </a:pPr>
              <a:r>
                <a:rPr lang="ru-RU" altLang="ru-RU" sz="855" dirty="0">
                  <a:solidFill>
                    <a:srgbClr val="014637"/>
                  </a:solidFill>
                </a:rPr>
                <a:t>Штамповка лонжеронов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1" y="1012959"/>
            <a:ext cx="5013541" cy="332179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85366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2">
            <a:extLst>
              <a:ext uri="{FF2B5EF4-FFF2-40B4-BE49-F238E27FC236}">
                <a16:creationId xmlns:a16="http://schemas.microsoft.com/office/drawing/2014/main" id="{5E3B98B4-D36F-453D-A096-CC2A4A2AA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49" y="82304"/>
            <a:ext cx="10142518" cy="880021"/>
          </a:xfrm>
          <a:prstGeom prst="rect">
            <a:avLst/>
          </a:prstGeom>
          <a:solidFill>
            <a:schemeClr val="accent1"/>
          </a:solidFill>
          <a:extLst/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Планировка рамного корпуса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  <p:sp>
        <p:nvSpPr>
          <p:cNvPr id="25" name="Text Box 4">
            <a:extLst>
              <a:ext uri="{FF2B5EF4-FFF2-40B4-BE49-F238E27FC236}">
                <a16:creationId xmlns:a16="http://schemas.microsoft.com/office/drawing/2014/main" id="{14175416-3F1A-41B5-8327-C73C4D055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09" y="6531287"/>
            <a:ext cx="61258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51415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400" b="1" dirty="0">
                <a:solidFill>
                  <a:srgbClr val="000000"/>
                </a:solidFill>
              </a:rPr>
              <a:t>Площадь производственной части корпуса - 37 440 м</a:t>
            </a:r>
            <a:r>
              <a:rPr lang="en-US" altLang="ru-RU" sz="1400" b="1" baseline="30000" dirty="0">
                <a:solidFill>
                  <a:srgbClr val="000000"/>
                </a:solidFill>
              </a:rPr>
              <a:t>2</a:t>
            </a:r>
            <a:endParaRPr lang="ru-RU" altLang="ru-RU" sz="1400" b="1" baseline="30000" dirty="0">
              <a:solidFill>
                <a:srgbClr val="000000"/>
              </a:solidFill>
            </a:endParaRPr>
          </a:p>
          <a:p>
            <a:pPr defTabSz="851415">
              <a:spcBef>
                <a:spcPct val="0"/>
              </a:spcBef>
              <a:buNone/>
              <a:defRPr/>
            </a:pPr>
            <a:r>
              <a:rPr lang="ru-RU" altLang="ru-RU" sz="1400" b="1" dirty="0">
                <a:solidFill>
                  <a:srgbClr val="000000"/>
                </a:solidFill>
              </a:rPr>
              <a:t>Площадь административно-бытового корпуса – 8352 м</a:t>
            </a:r>
            <a:r>
              <a:rPr lang="en-US" altLang="ru-RU" sz="1400" b="1" baseline="30000" dirty="0">
                <a:solidFill>
                  <a:srgbClr val="000000"/>
                </a:solidFill>
              </a:rPr>
              <a:t>2</a:t>
            </a:r>
            <a:endParaRPr lang="ru-RU" altLang="ru-RU" sz="1400" b="1" baseline="30000" dirty="0">
              <a:solidFill>
                <a:srgbClr val="000000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85687" y="1019042"/>
            <a:ext cx="12694071" cy="5282816"/>
            <a:chOff x="177724" y="1007891"/>
            <a:chExt cx="10644139" cy="4821883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942843" y="1655474"/>
              <a:ext cx="9397749" cy="3603625"/>
              <a:chOff x="970253" y="1517362"/>
              <a:chExt cx="9397749" cy="3603625"/>
            </a:xfrm>
          </p:grpSpPr>
          <p:pic>
            <p:nvPicPr>
              <p:cNvPr id="27" name="Рисунок 20" descr="Рамный корпус-Model.pdf - Adobe Reader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5" t="24074" r="22392" b="20988"/>
              <a:stretch>
                <a:fillRect/>
              </a:stretch>
            </p:blipFill>
            <p:spPr bwMode="auto">
              <a:xfrm>
                <a:off x="970253" y="1517362"/>
                <a:ext cx="9397749" cy="3603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Прямоугольник 27"/>
              <p:cNvSpPr/>
              <p:nvPr/>
            </p:nvSpPr>
            <p:spPr>
              <a:xfrm>
                <a:off x="2827232" y="4002934"/>
                <a:ext cx="360728" cy="8030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606912" y="4002934"/>
                <a:ext cx="360728" cy="8030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0" name="Прямоугольник 29"/>
            <p:cNvSpPr/>
            <p:nvPr/>
          </p:nvSpPr>
          <p:spPr bwMode="auto">
            <a:xfrm>
              <a:off x="7596390" y="2209800"/>
              <a:ext cx="162463" cy="92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8514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710">
                <a:solidFill>
                  <a:srgbClr val="014637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348552" y="1849082"/>
              <a:ext cx="1883246" cy="1024463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51415" eaLnBrk="1" fontAlgn="auto" hangingPunct="1">
                <a:spcAft>
                  <a:spcPts val="0"/>
                </a:spcAft>
                <a:defRPr/>
              </a:pPr>
              <a:r>
                <a:rPr lang="ru-RU" sz="1197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1C252C"/>
                  </a:solidFill>
                </a:rPr>
                <a:t>   </a:t>
              </a:r>
              <a:r>
                <a:rPr lang="ru-RU" sz="1200" b="1" dirty="0">
                  <a:ln>
                    <a:gradFill flip="none" rotWithShape="1"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6000000" scaled="0"/>
                      <a:tileRect/>
                    </a:gradFill>
                  </a:ln>
                  <a:solidFill>
                    <a:srgbClr val="035D67">
                      <a:lumMod val="50000"/>
                    </a:srgbClr>
                  </a:solidFill>
                </a:rPr>
                <a:t>Центральный склад</a:t>
              </a:r>
            </a:p>
            <a:p>
              <a:pPr algn="ctr" defTabSz="851415">
                <a:defRPr/>
              </a:pPr>
              <a:r>
                <a:rPr lang="en-US" sz="1200" b="1" dirty="0">
                  <a:ln>
                    <a:gradFill flip="none" rotWithShape="1"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6000000" scaled="0"/>
                      <a:tileRect/>
                    </a:gradFill>
                  </a:ln>
                  <a:solidFill>
                    <a:srgbClr val="035D67">
                      <a:lumMod val="50000"/>
                    </a:srgbClr>
                  </a:solidFill>
                </a:rPr>
                <a:t>S=2612 </a:t>
              </a:r>
              <a:r>
                <a:rPr lang="ru-RU" sz="1200" b="1" dirty="0">
                  <a:ln>
                    <a:gradFill flip="none" rotWithShape="1"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6000000" scaled="0"/>
                      <a:tileRect/>
                    </a:gradFill>
                  </a:ln>
                  <a:solidFill>
                    <a:srgbClr val="035D67">
                      <a:lumMod val="50000"/>
                    </a:srgbClr>
                  </a:solidFill>
                </a:rPr>
                <a:t>м2</a:t>
              </a:r>
              <a:r>
                <a:rPr lang="en-US" sz="1200" b="1" dirty="0">
                  <a:ln>
                    <a:gradFill flip="none" rotWithShape="1"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6000000" scaled="0"/>
                      <a:tileRect/>
                    </a:gradFill>
                  </a:ln>
                  <a:solidFill>
                    <a:srgbClr val="035D67">
                      <a:lumMod val="50000"/>
                    </a:srgbClr>
                  </a:solidFill>
                </a:rPr>
                <a:t> </a:t>
              </a:r>
              <a:endParaRPr lang="ru-RU" sz="1400" b="1" dirty="0">
                <a:ln>
                  <a:gradFill flip="none" rotWithShape="1">
                    <a:gsLst>
                      <a:gs pos="0">
                        <a:srgbClr val="014637">
                          <a:lumMod val="5000"/>
                          <a:lumOff val="95000"/>
                        </a:srgbClr>
                      </a:gs>
                      <a:gs pos="74000">
                        <a:srgbClr val="014637">
                          <a:lumMod val="45000"/>
                          <a:lumOff val="55000"/>
                        </a:srgbClr>
                      </a:gs>
                      <a:gs pos="83000">
                        <a:srgbClr val="014637">
                          <a:lumMod val="45000"/>
                          <a:lumOff val="55000"/>
                        </a:srgbClr>
                      </a:gs>
                      <a:gs pos="100000">
                        <a:srgbClr val="014637">
                          <a:lumMod val="30000"/>
                          <a:lumOff val="70000"/>
                        </a:srgbClr>
                      </a:gs>
                    </a:gsLst>
                    <a:lin ang="6000000" scaled="0"/>
                    <a:tileRect/>
                  </a:gradFill>
                </a:ln>
                <a:solidFill>
                  <a:srgbClr val="035D67">
                    <a:lumMod val="50000"/>
                  </a:srgbClr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5231798" y="1848279"/>
              <a:ext cx="4906340" cy="3318134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514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</a:rPr>
                <a:t>Участки заготовки и штамповки</a:t>
              </a:r>
              <a:endParaRPr lang="en-US" sz="1600" b="1" dirty="0">
                <a:ln>
                  <a:gradFill>
                    <a:gsLst>
                      <a:gs pos="0">
                        <a:srgbClr val="014637">
                          <a:lumMod val="5000"/>
                          <a:lumOff val="95000"/>
                        </a:srgbClr>
                      </a:gs>
                      <a:gs pos="74000">
                        <a:srgbClr val="014637">
                          <a:lumMod val="45000"/>
                          <a:lumOff val="55000"/>
                        </a:srgbClr>
                      </a:gs>
                      <a:gs pos="83000">
                        <a:srgbClr val="014637">
                          <a:lumMod val="45000"/>
                          <a:lumOff val="55000"/>
                        </a:srgbClr>
                      </a:gs>
                      <a:gs pos="100000">
                        <a:srgbClr val="014637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</a:ln>
                <a:solidFill>
                  <a:srgbClr val="FF0000"/>
                </a:solidFill>
              </a:endParaRPr>
            </a:p>
            <a:p>
              <a:pPr algn="ctr" defTabSz="851415">
                <a:defRPr/>
              </a:pPr>
              <a:r>
                <a:rPr lang="en-US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</a:rPr>
                <a:t>S=20160</a:t>
              </a:r>
              <a:r>
                <a:rPr lang="ru-RU" altLang="ru-RU" sz="1600" dirty="0">
                  <a:solidFill>
                    <a:srgbClr val="FF0000"/>
                  </a:solidFill>
                </a:rPr>
                <a:t> м</a:t>
              </a:r>
              <a:r>
                <a:rPr lang="en-US" altLang="ru-RU" sz="1000" b="1" baseline="30000" dirty="0">
                  <a:solidFill>
                    <a:srgbClr val="FF0000"/>
                  </a:solidFill>
                </a:rPr>
                <a:t> </a:t>
              </a:r>
              <a:r>
                <a:rPr lang="en-US" altLang="ru-RU" b="1" baseline="30000" dirty="0">
                  <a:solidFill>
                    <a:srgbClr val="FF0000"/>
                  </a:solidFill>
                </a:rPr>
                <a:t>2</a:t>
              </a:r>
              <a:r>
                <a:rPr lang="en-US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</a:rPr>
                <a:t> </a:t>
              </a:r>
              <a:endParaRPr lang="ru-RU" sz="1600" dirty="0">
                <a:ln>
                  <a:gradFill>
                    <a:gsLst>
                      <a:gs pos="0">
                        <a:srgbClr val="014637">
                          <a:lumMod val="5000"/>
                          <a:lumOff val="95000"/>
                        </a:srgbClr>
                      </a:gs>
                      <a:gs pos="74000">
                        <a:srgbClr val="014637">
                          <a:lumMod val="45000"/>
                          <a:lumOff val="55000"/>
                        </a:srgbClr>
                      </a:gs>
                      <a:gs pos="83000">
                        <a:srgbClr val="014637">
                          <a:lumMod val="45000"/>
                          <a:lumOff val="55000"/>
                        </a:srgbClr>
                      </a:gs>
                      <a:gs pos="100000">
                        <a:srgbClr val="014637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</a:ln>
                <a:solidFill>
                  <a:srgbClr val="FF0000"/>
                </a:solidFill>
              </a:endParaRPr>
            </a:p>
          </p:txBody>
        </p: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8E5A884F-00B3-41F2-B0C8-13909B0811C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89303" y="5397500"/>
              <a:ext cx="9093665" cy="0"/>
            </a:xfrm>
            <a:prstGeom prst="line">
              <a:avLst/>
            </a:prstGeom>
            <a:noFill/>
            <a:ln w="25400" cmpd="sng">
              <a:solidFill>
                <a:schemeClr val="accent2">
                  <a:lumMod val="75000"/>
                </a:schemeClr>
              </a:solidFill>
              <a:headEnd type="stealth" w="lg" len="lg"/>
              <a:tailEnd type="stealth" w="lg" len="lg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1" name="Textframe 661">
              <a:extLst>
                <a:ext uri="{FF2B5EF4-FFF2-40B4-BE49-F238E27FC236}">
                  <a16:creationId xmlns:a16="http://schemas.microsoft.com/office/drawing/2014/main" id="{BB495847-DA63-4100-B527-98211D744230}"/>
                </a:ext>
              </a:extLst>
            </p:cNvPr>
            <p:cNvSpPr txBox="1"/>
            <p:nvPr/>
          </p:nvSpPr>
          <p:spPr bwMode="auto">
            <a:xfrm>
              <a:off x="4634202" y="5229339"/>
              <a:ext cx="2615780" cy="14605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851415" eaLnBrk="1" fontAlgn="auto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4637"/>
                </a:buClr>
                <a:buSzPct val="100000"/>
                <a:defRPr/>
              </a:pP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312</a:t>
              </a:r>
              <a:r>
                <a:rPr lang="en-US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 </a:t>
              </a: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метров</a:t>
              </a:r>
              <a:r>
                <a:rPr lang="en-US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 (</a:t>
              </a: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длина здания)</a:t>
              </a:r>
              <a:endParaRPr lang="en-US" sz="1026" b="1" dirty="0">
                <a:solidFill>
                  <a:srgbClr val="1C252C">
                    <a:lumMod val="75000"/>
                  </a:srgbClr>
                </a:solidFill>
                <a:latin typeface="Tahoma"/>
                <a:cs typeface="Arial" pitchFamily="34" charset="0"/>
              </a:endParaRPr>
            </a:p>
          </p:txBody>
        </p: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CE89205A-0C10-40AA-BF89-9E58F7178FC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463567" y="1838325"/>
              <a:ext cx="0" cy="3330575"/>
            </a:xfrm>
            <a:prstGeom prst="line">
              <a:avLst/>
            </a:prstGeom>
            <a:noFill/>
            <a:ln w="25400" cmpd="sng">
              <a:solidFill>
                <a:schemeClr val="accent2">
                  <a:lumMod val="75000"/>
                </a:schemeClr>
              </a:solidFill>
              <a:headEnd type="stealth" w="lg" len="lg"/>
              <a:tailEnd type="stealth" w="lg" len="lg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Textframe 661">
              <a:extLst>
                <a:ext uri="{FF2B5EF4-FFF2-40B4-BE49-F238E27FC236}">
                  <a16:creationId xmlns:a16="http://schemas.microsoft.com/office/drawing/2014/main" id="{E18F1233-D8D4-4BB0-BABA-DBBC2EC4756A}"/>
                </a:ext>
              </a:extLst>
            </p:cNvPr>
            <p:cNvSpPr txBox="1"/>
            <p:nvPr/>
          </p:nvSpPr>
          <p:spPr bwMode="auto">
            <a:xfrm rot="16200000">
              <a:off x="9185549" y="3321876"/>
              <a:ext cx="2317750" cy="1666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851415" eaLnBrk="1" fontAlgn="auto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4637"/>
                </a:buClr>
                <a:buSzPct val="100000"/>
                <a:defRPr/>
              </a:pP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120</a:t>
              </a:r>
              <a:r>
                <a:rPr lang="en-US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 </a:t>
              </a: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метров</a:t>
              </a:r>
              <a:r>
                <a:rPr lang="en-US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 (</a:t>
              </a:r>
              <a:r>
                <a:rPr lang="ru-RU" sz="1026" b="1" dirty="0">
                  <a:solidFill>
                    <a:srgbClr val="1C252C">
                      <a:lumMod val="75000"/>
                    </a:srgbClr>
                  </a:solidFill>
                  <a:latin typeface="Tahoma"/>
                  <a:cs typeface="Arial" pitchFamily="34" charset="0"/>
                </a:rPr>
                <a:t>ширина здания)</a:t>
              </a:r>
              <a:endParaRPr lang="en-US" sz="1026" b="1" dirty="0">
                <a:solidFill>
                  <a:srgbClr val="1C252C">
                    <a:lumMod val="75000"/>
                  </a:srgbClr>
                </a:solidFill>
                <a:latin typeface="Tahoma"/>
                <a:cs typeface="Arial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 bwMode="auto">
            <a:xfrm>
              <a:off x="2144460" y="2504547"/>
              <a:ext cx="1204093" cy="354274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51415" eaLnBrk="1" fontAlgn="auto" hangingPunct="1">
                <a:spcAft>
                  <a:spcPts val="0"/>
                </a:spcAft>
                <a:defRPr/>
              </a:pPr>
              <a:r>
                <a:rPr lang="ru-RU" sz="1197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1C252C"/>
                  </a:solidFill>
                </a:rPr>
                <a:t>   </a:t>
              </a:r>
              <a:endParaRPr lang="ru-RU" sz="2138" b="1" dirty="0">
                <a:ln>
                  <a:gradFill flip="none" rotWithShape="1">
                    <a:gsLst>
                      <a:gs pos="0">
                        <a:srgbClr val="014637">
                          <a:lumMod val="5000"/>
                          <a:lumOff val="95000"/>
                        </a:srgbClr>
                      </a:gs>
                      <a:gs pos="74000">
                        <a:srgbClr val="014637">
                          <a:lumMod val="45000"/>
                          <a:lumOff val="55000"/>
                        </a:srgbClr>
                      </a:gs>
                      <a:gs pos="83000">
                        <a:srgbClr val="014637">
                          <a:lumMod val="45000"/>
                          <a:lumOff val="55000"/>
                        </a:srgbClr>
                      </a:gs>
                      <a:gs pos="100000">
                        <a:srgbClr val="014637">
                          <a:lumMod val="30000"/>
                          <a:lumOff val="70000"/>
                        </a:srgbClr>
                      </a:gs>
                    </a:gsLst>
                    <a:lin ang="6000000" scaled="0"/>
                    <a:tileRect/>
                  </a:gradFill>
                </a:ln>
                <a:solidFill>
                  <a:srgbClr val="035D67">
                    <a:lumMod val="50000"/>
                  </a:srgbClr>
                </a:solidFill>
              </a:endParaRPr>
            </a:p>
          </p:txBody>
        </p:sp>
        <p:sp>
          <p:nvSpPr>
            <p:cNvPr id="55" name="Text Box 4">
              <a:extLst>
                <a:ext uri="{FF2B5EF4-FFF2-40B4-BE49-F238E27FC236}">
                  <a16:creationId xmlns:a16="http://schemas.microsoft.com/office/drawing/2014/main" id="{6AAB65B9-D178-4C62-AF8D-F8F831154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1862" y="1949620"/>
              <a:ext cx="2148583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51415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ru-RU" altLang="ru-RU" sz="1050" dirty="0">
                  <a:solidFill>
                    <a:srgbClr val="014637"/>
                  </a:solidFill>
                </a:rPr>
                <a:t>Площадь,</a:t>
              </a:r>
            </a:p>
            <a:p>
              <a:pPr defTabSz="851415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ru-RU" altLang="ru-RU" sz="1050" dirty="0">
                  <a:solidFill>
                    <a:srgbClr val="014637"/>
                  </a:solidFill>
                </a:rPr>
                <a:t>сдаваемая в аренду СТК-СВ </a:t>
              </a:r>
            </a:p>
            <a:p>
              <a:pPr defTabSz="851415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ru-RU" sz="1050" dirty="0">
                  <a:solidFill>
                    <a:srgbClr val="014637"/>
                  </a:solidFill>
                </a:rPr>
                <a:t>S = 2</a:t>
              </a:r>
              <a:r>
                <a:rPr lang="ru-RU" altLang="ru-RU" sz="1050" dirty="0">
                  <a:solidFill>
                    <a:srgbClr val="014637"/>
                  </a:solidFill>
                </a:rPr>
                <a:t>068</a:t>
              </a:r>
              <a:r>
                <a:rPr lang="en-US" altLang="ru-RU" sz="1050" dirty="0">
                  <a:solidFill>
                    <a:srgbClr val="014637"/>
                  </a:solidFill>
                </a:rPr>
                <a:t> </a:t>
              </a:r>
              <a:r>
                <a:rPr lang="ru-RU" altLang="ru-RU" sz="1050" dirty="0">
                  <a:solidFill>
                    <a:srgbClr val="014637"/>
                  </a:solidFill>
                </a:rPr>
                <a:t>м2</a:t>
              </a:r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1053470" y="2913129"/>
              <a:ext cx="4142496" cy="2294099"/>
            </a:xfrm>
            <a:prstGeom prst="rect">
              <a:avLst/>
            </a:prstGeom>
            <a:solidFill>
              <a:srgbClr val="00B050">
                <a:alpha val="40000"/>
              </a:srgb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514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83" b="1">
                  <a:solidFill>
                    <a:srgbClr val="014637"/>
                  </a:solidFill>
                </a:rPr>
                <a:t>         </a:t>
              </a:r>
              <a:endParaRPr lang="ru-RU" sz="1197" b="1" dirty="0">
                <a:solidFill>
                  <a:srgbClr val="0070C0"/>
                </a:solidFill>
              </a:endParaRPr>
            </a:p>
          </p:txBody>
        </p:sp>
        <p:sp>
          <p:nvSpPr>
            <p:cNvPr id="57" name="Text Box 4">
              <a:extLst>
                <a:ext uri="{FF2B5EF4-FFF2-40B4-BE49-F238E27FC236}">
                  <a16:creationId xmlns:a16="http://schemas.microsoft.com/office/drawing/2014/main" id="{6AAB65B9-D178-4C62-AF8D-F8F831154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2892" y="3542026"/>
              <a:ext cx="1889840" cy="6463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51415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ru-RU" altLang="ru-RU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  <a:latin typeface="Tahoma"/>
                </a:rPr>
                <a:t>Участки сварки</a:t>
              </a:r>
            </a:p>
            <a:p>
              <a:pPr algn="ctr" defTabSz="851415">
                <a:spcBef>
                  <a:spcPct val="0"/>
                </a:spcBef>
                <a:buNone/>
                <a:defRPr/>
              </a:pPr>
              <a:r>
                <a:rPr lang="en-US" altLang="ru-RU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  <a:latin typeface="Tahoma"/>
                </a:rPr>
                <a:t>S=</a:t>
              </a:r>
              <a:r>
                <a:rPr lang="ru-RU" altLang="ru-RU" sz="1600" b="1" dirty="0">
                  <a:ln>
                    <a:gradFill>
                      <a:gsLst>
                        <a:gs pos="0">
                          <a:srgbClr val="014637">
                            <a:lumMod val="5000"/>
                            <a:lumOff val="95000"/>
                          </a:srgbClr>
                        </a:gs>
                        <a:gs pos="74000">
                          <a:srgbClr val="014637">
                            <a:lumMod val="45000"/>
                            <a:lumOff val="55000"/>
                          </a:srgbClr>
                        </a:gs>
                        <a:gs pos="83000">
                          <a:srgbClr val="014637">
                            <a:lumMod val="45000"/>
                            <a:lumOff val="55000"/>
                          </a:srgbClr>
                        </a:gs>
                        <a:gs pos="100000">
                          <a:srgbClr val="014637">
                            <a:lumMod val="30000"/>
                            <a:lumOff val="70000"/>
                          </a:srgbClr>
                        </a:gs>
                      </a:gsLst>
                      <a:lin ang="5400000" scaled="1"/>
                    </a:gradFill>
                  </a:ln>
                  <a:solidFill>
                    <a:srgbClr val="FF0000"/>
                  </a:solidFill>
                  <a:latin typeface="Tahoma"/>
                </a:rPr>
                <a:t>12600</a:t>
              </a:r>
              <a:r>
                <a:rPr lang="ru-RU" altLang="ru-RU" sz="1600" dirty="0">
                  <a:solidFill>
                    <a:srgbClr val="FF0000"/>
                  </a:solidFill>
                </a:rPr>
                <a:t> м</a:t>
              </a:r>
              <a:r>
                <a:rPr lang="en-US" altLang="ru-RU" sz="1000" b="1" baseline="30000" dirty="0">
                  <a:solidFill>
                    <a:srgbClr val="FF0000"/>
                  </a:solidFill>
                </a:rPr>
                <a:t> </a:t>
              </a:r>
              <a:r>
                <a:rPr lang="en-US" altLang="ru-RU" sz="2000" b="1" baseline="30000" dirty="0">
                  <a:solidFill>
                    <a:srgbClr val="FF0000"/>
                  </a:solidFill>
                </a:rPr>
                <a:t>2</a:t>
              </a:r>
              <a:endParaRPr lang="ru-RU" altLang="ru-RU" sz="1600" b="1" dirty="0">
                <a:ln>
                  <a:gradFill>
                    <a:gsLst>
                      <a:gs pos="0">
                        <a:srgbClr val="014637">
                          <a:lumMod val="5000"/>
                          <a:lumOff val="95000"/>
                        </a:srgbClr>
                      </a:gs>
                      <a:gs pos="74000">
                        <a:srgbClr val="014637">
                          <a:lumMod val="45000"/>
                          <a:lumOff val="55000"/>
                        </a:srgbClr>
                      </a:gs>
                      <a:gs pos="83000">
                        <a:srgbClr val="014637">
                          <a:lumMod val="45000"/>
                          <a:lumOff val="55000"/>
                        </a:srgbClr>
                      </a:gs>
                      <a:gs pos="100000">
                        <a:srgbClr val="014637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</a:ln>
                <a:solidFill>
                  <a:srgbClr val="FF0000"/>
                </a:solidFill>
                <a:latin typeface="Tahoma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77724" y="1857124"/>
              <a:ext cx="897098" cy="3317331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5302" y="3147294"/>
              <a:ext cx="7560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АБК</a:t>
              </a:r>
            </a:p>
            <a:p>
              <a:r>
                <a:rPr lang="ru-RU" dirty="0"/>
                <a:t>4 </a:t>
              </a:r>
              <a:r>
                <a:rPr lang="ru-RU" dirty="0" err="1"/>
                <a:t>эт</a:t>
              </a:r>
              <a:endParaRPr lang="ru-RU" dirty="0"/>
            </a:p>
          </p:txBody>
        </p:sp>
        <p:sp>
          <p:nvSpPr>
            <p:cNvPr id="60" name="Text Box 4">
              <a:extLst>
                <a:ext uri="{FF2B5EF4-FFF2-40B4-BE49-F238E27FC236}">
                  <a16:creationId xmlns:a16="http://schemas.microsoft.com/office/drawing/2014/main" id="{6AAB65B9-D178-4C62-AF8D-F8F831154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4460" y="5561239"/>
              <a:ext cx="8677403" cy="268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14378" fontAlgn="auto"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ru-RU" altLang="ru-RU" sz="1145" b="1" dirty="0">
                  <a:solidFill>
                    <a:srgbClr val="014637"/>
                  </a:solidFill>
                </a:rPr>
                <a:t>Распределение площадей выделенных участков корпуса с учётом проездов и подсобных помещений</a:t>
              </a:r>
            </a:p>
          </p:txBody>
        </p:sp>
        <p:sp>
          <p:nvSpPr>
            <p:cNvPr id="61" name="Полилиния 21">
              <a:extLst>
                <a:ext uri="{FF2B5EF4-FFF2-40B4-BE49-F238E27FC236}">
                  <a16:creationId xmlns:a16="http://schemas.microsoft.com/office/drawing/2014/main" id="{A710235F-4E52-48C7-AD88-0A8562083D1E}"/>
                </a:ext>
              </a:extLst>
            </p:cNvPr>
            <p:cNvSpPr/>
            <p:nvPr/>
          </p:nvSpPr>
          <p:spPr bwMode="auto">
            <a:xfrm>
              <a:off x="4114248" y="1007891"/>
              <a:ext cx="3644605" cy="341799"/>
            </a:xfrm>
            <a:custGeom>
              <a:avLst/>
              <a:gdLst>
                <a:gd name="connsiteX0" fmla="*/ 0 w 6226629"/>
                <a:gd name="connsiteY0" fmla="*/ 198087 h 198087"/>
                <a:gd name="connsiteX1" fmla="*/ 2732315 w 6226629"/>
                <a:gd name="connsiteY1" fmla="*/ 2144 h 198087"/>
                <a:gd name="connsiteX2" fmla="*/ 6226629 w 6226629"/>
                <a:gd name="connsiteY2" fmla="*/ 111001 h 19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26629" h="198087">
                  <a:moveTo>
                    <a:pt x="0" y="198087"/>
                  </a:moveTo>
                  <a:cubicBezTo>
                    <a:pt x="847272" y="107372"/>
                    <a:pt x="1694544" y="16658"/>
                    <a:pt x="2732315" y="2144"/>
                  </a:cubicBezTo>
                  <a:cubicBezTo>
                    <a:pt x="3770086" y="-12370"/>
                    <a:pt x="4998357" y="49315"/>
                    <a:pt x="6226629" y="111001"/>
                  </a:cubicBezTo>
                </a:path>
              </a:pathLst>
            </a:cu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81437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36">
                <a:solidFill>
                  <a:srgbClr val="C00000"/>
                </a:solidFill>
              </a:endParaRPr>
            </a:p>
          </p:txBody>
        </p:sp>
        <p:sp>
          <p:nvSpPr>
            <p:cNvPr id="62" name="Полилиния 22">
              <a:extLst>
                <a:ext uri="{FF2B5EF4-FFF2-40B4-BE49-F238E27FC236}">
                  <a16:creationId xmlns:a16="http://schemas.microsoft.com/office/drawing/2014/main" id="{008B966A-BA2A-4A48-A5C1-F7BE065B95BF}"/>
                </a:ext>
              </a:extLst>
            </p:cNvPr>
            <p:cNvSpPr/>
            <p:nvPr/>
          </p:nvSpPr>
          <p:spPr bwMode="auto">
            <a:xfrm rot="21255091" flipH="1" flipV="1">
              <a:off x="3778199" y="1105656"/>
              <a:ext cx="1026546" cy="417589"/>
            </a:xfrm>
            <a:custGeom>
              <a:avLst/>
              <a:gdLst>
                <a:gd name="connsiteX0" fmla="*/ 292100 w 1054787"/>
                <a:gd name="connsiteY0" fmla="*/ 0 h 596900"/>
                <a:gd name="connsiteX1" fmla="*/ 939800 w 1054787"/>
                <a:gd name="connsiteY1" fmla="*/ 234950 h 596900"/>
                <a:gd name="connsiteX2" fmla="*/ 971550 w 1054787"/>
                <a:gd name="connsiteY2" fmla="*/ 374650 h 596900"/>
                <a:gd name="connsiteX3" fmla="*/ 82550 w 1054787"/>
                <a:gd name="connsiteY3" fmla="*/ 577850 h 596900"/>
                <a:gd name="connsiteX4" fmla="*/ 0 w 1054787"/>
                <a:gd name="connsiteY4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787" h="596900">
                  <a:moveTo>
                    <a:pt x="292100" y="0"/>
                  </a:moveTo>
                  <a:cubicBezTo>
                    <a:pt x="559329" y="86254"/>
                    <a:pt x="826558" y="172508"/>
                    <a:pt x="939800" y="234950"/>
                  </a:cubicBezTo>
                  <a:cubicBezTo>
                    <a:pt x="1053042" y="297392"/>
                    <a:pt x="1114425" y="317500"/>
                    <a:pt x="971550" y="374650"/>
                  </a:cubicBezTo>
                  <a:cubicBezTo>
                    <a:pt x="828675" y="431800"/>
                    <a:pt x="82550" y="577850"/>
                    <a:pt x="82550" y="577850"/>
                  </a:cubicBezTo>
                  <a:lnTo>
                    <a:pt x="0" y="596900"/>
                  </a:lnTo>
                </a:path>
              </a:pathLst>
            </a:cu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81437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36">
                <a:solidFill>
                  <a:srgbClr val="C00000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1D7868-A2CF-4EEC-A28E-543FF4AF0139}"/>
                </a:ext>
              </a:extLst>
            </p:cNvPr>
            <p:cNvSpPr txBox="1"/>
            <p:nvPr/>
          </p:nvSpPr>
          <p:spPr bwMode="auto">
            <a:xfrm>
              <a:off x="4823078" y="1283681"/>
              <a:ext cx="2536107" cy="2205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814378" fontAlgn="auto">
                <a:lnSpc>
                  <a:spcPts val="981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45" i="1" dirty="0">
                  <a:ln w="0"/>
                  <a:solidFill>
                    <a:srgbClr val="014637"/>
                  </a:solidFill>
                  <a:effectLst>
                    <a:outerShdw blurRad="38100" dist="19050" dir="2700000" algn="tl" rotWithShape="0">
                      <a:srgbClr val="014637">
                        <a:alpha val="40000"/>
                      </a:srgbClr>
                    </a:outerShdw>
                  </a:effectLst>
                  <a:latin typeface="Tahoma"/>
                </a:rPr>
                <a:t>Основной поток материалов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69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3">
            <a:extLst>
              <a:ext uri="{FF2B5EF4-FFF2-40B4-BE49-F238E27FC236}">
                <a16:creationId xmlns:a16="http://schemas.microsoft.com/office/drawing/2014/main" id="{14CF4EAD-4EDE-B796-CE40-F923E9AB834D}"/>
              </a:ext>
            </a:extLst>
          </p:cNvPr>
          <p:cNvSpPr txBox="1">
            <a:spLocks/>
          </p:cNvSpPr>
          <p:nvPr/>
        </p:nvSpPr>
        <p:spPr>
          <a:xfrm>
            <a:off x="236687" y="1473562"/>
            <a:ext cx="12457385" cy="50950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/>
              <a:t>Объем годовой выручки - 2,343 млрд. руб.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/>
              <a:t>Численность персонала на июль 2023 г. - 458 чел., включая:</a:t>
            </a:r>
          </a:p>
          <a:p>
            <a:pPr marL="0" indent="0" fontAlgn="auto">
              <a:lnSpc>
                <a:spcPts val="2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1600" dirty="0"/>
              <a:t>     -  </a:t>
            </a:r>
            <a:r>
              <a:rPr lang="ru-RU" sz="1800" dirty="0"/>
              <a:t>основные производственные рабочие  2</a:t>
            </a:r>
            <a:r>
              <a:rPr lang="en-US" sz="1800" dirty="0"/>
              <a:t>52</a:t>
            </a:r>
            <a:r>
              <a:rPr lang="ru-RU" sz="1800" dirty="0"/>
              <a:t> чел.</a:t>
            </a:r>
          </a:p>
          <a:p>
            <a:pPr marL="0" indent="0" fontAlgn="auto">
              <a:lnSpc>
                <a:spcPts val="2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1800" dirty="0"/>
              <a:t>     -  инженерно-технические работники       </a:t>
            </a:r>
            <a:r>
              <a:rPr lang="en-US" sz="1800" dirty="0"/>
              <a:t>69</a:t>
            </a:r>
            <a:r>
              <a:rPr lang="ru-RU" sz="1800" dirty="0"/>
              <a:t> чел.</a:t>
            </a:r>
          </a:p>
          <a:p>
            <a:pPr marL="0" indent="0" fontAlgn="auto">
              <a:lnSpc>
                <a:spcPts val="2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1800" dirty="0"/>
              <a:t>     -  вспомогательные производственные  рабочие      1</a:t>
            </a:r>
            <a:r>
              <a:rPr lang="en-US" sz="1800" dirty="0"/>
              <a:t>37</a:t>
            </a:r>
            <a:r>
              <a:rPr lang="ru-RU" sz="1800" dirty="0"/>
              <a:t> чел.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/>
              <a:t>Номенклатура производимых деталей -      3 288 шт.</a:t>
            </a:r>
            <a:endParaRPr lang="en-US" sz="2000" b="1" dirty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/>
              <a:t>Количество производимых деталей в год при односменном режиме работы – около 37 млн. шт.</a:t>
            </a:r>
            <a:r>
              <a:rPr lang="en-US" sz="2000" b="1" dirty="0"/>
              <a:t> (</a:t>
            </a:r>
            <a:r>
              <a:rPr lang="ru-RU" sz="2000" b="1" dirty="0"/>
              <a:t>количество производимых ударов на прессах в год – более 40 млн.</a:t>
            </a:r>
            <a:r>
              <a:rPr lang="en-US" sz="2000" b="1" dirty="0"/>
              <a:t>)</a:t>
            </a:r>
            <a:endParaRPr lang="ru-RU" sz="2000" b="1" dirty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/>
              <a:t>Количество  оборудования: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ru-RU" sz="1800" b="1" dirty="0"/>
              <a:t> </a:t>
            </a:r>
            <a:r>
              <a:rPr lang="en-US" sz="1800" b="1" dirty="0"/>
              <a:t> </a:t>
            </a:r>
            <a:r>
              <a:rPr lang="ru-RU" sz="1800" b="1" dirty="0"/>
              <a:t>   </a:t>
            </a:r>
            <a:r>
              <a:rPr lang="ru-RU" sz="1800" dirty="0"/>
              <a:t>-     прессового 310 ед.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ru-RU" sz="1800" dirty="0"/>
              <a:t>     -     сварочного 172 ед.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800" b="1" dirty="0"/>
              <a:t> </a:t>
            </a:r>
            <a:r>
              <a:rPr lang="ru-RU" sz="2000" b="1" dirty="0"/>
              <a:t>Площади: производственной части корпуса - 37 440 м2, административно-бытовой части корпуса - 8 352 м2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800" b="1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20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10800000" flipV="1">
            <a:off x="3766275" y="130726"/>
            <a:ext cx="5038166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FFFFFF"/>
                </a:solidFill>
                <a:latin typeface="Roboto"/>
              </a:defRPr>
            </a:lvl1pPr>
          </a:lstStyle>
          <a:p>
            <a:r>
              <a:rPr lang="ru-RU" sz="2800" b="0" dirty="0"/>
              <a:t>Данные об организации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11030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  <p:sp>
        <p:nvSpPr>
          <p:cNvPr id="5" name="Прямоугольник 2">
            <a:extLst>
              <a:ext uri="{FF2B5EF4-FFF2-40B4-BE49-F238E27FC236}">
                <a16:creationId xmlns:a16="http://schemas.microsoft.com/office/drawing/2014/main" id="{5E3B98B4-D36F-453D-A096-CC2A4A2AA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895" y="182353"/>
            <a:ext cx="7994632" cy="653701"/>
          </a:xfrm>
          <a:prstGeom prst="rect">
            <a:avLst/>
          </a:prstGeom>
          <a:solidFill>
            <a:schemeClr val="accent1"/>
          </a:solidFill>
          <a:extLst/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Основные направления развития бизнеса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735" y="1960141"/>
            <a:ext cx="11089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AutoNum type="arabicPeriod"/>
            </a:pPr>
            <a:r>
              <a:rPr lang="en-US" sz="2400" b="1" dirty="0"/>
              <a:t> </a:t>
            </a:r>
            <a:r>
              <a:rPr lang="ru-RU" sz="2400" b="1" dirty="0"/>
              <a:t>Увеличение рентабельности производства компонентов для ООО «УАЗ» за счет расширения номенклатуры изготавливаемых деталей, объемов предоставления услуг, оптимизации производства и снижения затрат.</a:t>
            </a:r>
          </a:p>
          <a:p>
            <a:endParaRPr lang="ru-RU" sz="2400" b="1" dirty="0"/>
          </a:p>
          <a:p>
            <a:r>
              <a:rPr lang="ru-RU" sz="2400" b="1" dirty="0"/>
              <a:t>2.</a:t>
            </a:r>
            <a:r>
              <a:rPr lang="en-US" sz="2400" b="1" dirty="0"/>
              <a:t> </a:t>
            </a:r>
            <a:r>
              <a:rPr lang="ru-RU" sz="2400" b="1" dirty="0"/>
              <a:t>Выход на внешний рынок с целью предоставления услуг сторонним контрагентам.</a:t>
            </a:r>
          </a:p>
          <a:p>
            <a:endParaRPr lang="ru-RU" sz="2400" b="1" dirty="0"/>
          </a:p>
          <a:p>
            <a:r>
              <a:rPr lang="ru-RU" sz="2400" b="1" dirty="0"/>
              <a:t>3.</a:t>
            </a:r>
            <a:r>
              <a:rPr lang="en-US" sz="2400" b="1" dirty="0"/>
              <a:t> </a:t>
            </a:r>
            <a:r>
              <a:rPr lang="ru-RU" sz="2400" b="1" dirty="0"/>
              <a:t>Повышение инвестиционной привлекательности.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4715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0704" y="1187489"/>
            <a:ext cx="52515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cap="all" dirty="0"/>
              <a:t>ХОЛОДНАЯ ШТАМПОВКА</a:t>
            </a:r>
          </a:p>
          <a:p>
            <a:pPr algn="just"/>
            <a:r>
              <a:rPr lang="ru-RU" sz="2000" dirty="0"/>
              <a:t>Вырубка, пробивка, гибка, формовка, правка полос и листов, гибка прутков, резка гофрированного профиля и гнутых швеллеров, гибка металлических труб.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3" y="3112269"/>
            <a:ext cx="5251509" cy="37444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80174" y="1187489"/>
            <a:ext cx="580983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cap="all" dirty="0"/>
              <a:t>РЕЗКА МЕТАЛЛА</a:t>
            </a:r>
          </a:p>
          <a:p>
            <a:pPr algn="just"/>
            <a:r>
              <a:rPr lang="ru-RU" sz="2000" dirty="0"/>
              <a:t>Резка холоднокатаного и горячекатаного листового проката, резка рулонного проката на автоматической линии поперечной резки, резка рулонного проката на автоматической линии продольной резки.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75" y="3112269"/>
            <a:ext cx="5809839" cy="37444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77047" y="137572"/>
            <a:ext cx="6120680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ТЕХНОЛОГИЧЕСКИЕ ВОЗМОЖНОСТИ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4309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957" y="397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>
            <a:spLocks/>
          </p:cNvSpPr>
          <p:nvPr/>
        </p:nvSpPr>
        <p:spPr bwMode="auto">
          <a:xfrm flipH="1">
            <a:off x="-15469" y="0"/>
            <a:ext cx="4628822" cy="72324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 algn="ctr"/>
            <a:r>
              <a:rPr lang="ru-RU" sz="2400" b="1" u="sng" cap="all" dirty="0">
                <a:solidFill>
                  <a:prstClr val="white"/>
                </a:solidFill>
              </a:rPr>
              <a:t>ПОЛУАВТОМАТИЧЕСКАЯ СВАРКА</a:t>
            </a:r>
          </a:p>
          <a:p>
            <a:pPr lvl="0" algn="ctr"/>
            <a:endParaRPr lang="ru-RU" sz="2400" b="1" u="sng" cap="all" dirty="0">
              <a:solidFill>
                <a:prstClr val="white"/>
              </a:solidFill>
            </a:endParaRPr>
          </a:p>
          <a:p>
            <a:pPr lvl="0"/>
            <a:r>
              <a:rPr lang="ru-RU" sz="2400" dirty="0">
                <a:solidFill>
                  <a:prstClr val="white"/>
                </a:solidFill>
              </a:rPr>
              <a:t>Полуавтоматическая сварка в среде защитных газов СО2 (максимальная масса и габариты свариваемых конструкций 255 кг и 6,6 м), сборка - сварка крупных и мелких узлов в специальных приспособлениях и кондукторах.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2296" y="1155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25113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9" b="5898"/>
          <a:stretch/>
        </p:blipFill>
        <p:spPr>
          <a:xfrm>
            <a:off x="0" y="9923"/>
            <a:ext cx="12858750" cy="7272808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661623" y="5560541"/>
            <a:ext cx="4197127" cy="1742604"/>
          </a:xfrm>
          <a:prstGeom prst="rect">
            <a:avLst/>
          </a:prstGeom>
          <a:solidFill>
            <a:schemeClr val="accent1"/>
          </a:solidFill>
        </p:spPr>
        <p:txBody>
          <a:bodyPr rtlCol="0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ru-RU" sz="10000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Генеральный директор </a:t>
            </a:r>
            <a:br>
              <a:rPr lang="ru-RU" sz="10000" b="1" dirty="0">
                <a:solidFill>
                  <a:schemeClr val="bg1"/>
                </a:solidFill>
              </a:rPr>
            </a:br>
            <a:r>
              <a:rPr lang="ru-RU" sz="10000" b="1" dirty="0">
                <a:solidFill>
                  <a:schemeClr val="bg1"/>
                </a:solidFill>
              </a:rPr>
              <a:t>Куренков Денис Викторович</a:t>
            </a:r>
            <a:endParaRPr lang="en-US" sz="10000" b="1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</a:pPr>
            <a:br>
              <a:rPr lang="ru-RU" sz="10000" b="1" dirty="0">
                <a:solidFill>
                  <a:schemeClr val="bg1"/>
                </a:solidFill>
              </a:rPr>
            </a:br>
            <a:r>
              <a:rPr lang="ru-RU" sz="10000" b="1" dirty="0">
                <a:solidFill>
                  <a:schemeClr val="bg1"/>
                </a:solidFill>
              </a:rPr>
              <a:t>+7 960-376-36-96</a:t>
            </a:r>
            <a:br>
              <a:rPr lang="ru-RU" sz="10000" b="1" dirty="0">
                <a:solidFill>
                  <a:schemeClr val="bg1"/>
                </a:solidFill>
              </a:rPr>
            </a:br>
            <a:r>
              <a:rPr lang="en-US" sz="10000" b="1" dirty="0">
                <a:solidFill>
                  <a:schemeClr val="bg1"/>
                </a:solidFill>
              </a:rPr>
              <a:t>dv.kurenkov@sollers-auto.com</a:t>
            </a:r>
            <a:br>
              <a:rPr lang="ru-RU" sz="7200" dirty="0">
                <a:solidFill>
                  <a:schemeClr val="bg1"/>
                </a:solidFill>
              </a:rPr>
            </a:br>
            <a:br>
              <a:rPr lang="en-US" sz="7200" dirty="0">
                <a:solidFill>
                  <a:schemeClr val="bg1"/>
                </a:solidFill>
              </a:rPr>
            </a:br>
            <a:endParaRPr lang="ru-RU" sz="72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6DE46F-C268-B33F-D6CD-8873DA0E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2296" y="6174"/>
            <a:ext cx="1316454" cy="116187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prstDash val="sysDot"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5560541"/>
            <a:ext cx="6120681" cy="1742604"/>
          </a:xfrm>
          <a:prstGeom prst="rect">
            <a:avLst/>
          </a:prstGeom>
          <a:solidFill>
            <a:schemeClr val="accent1"/>
          </a:solidFill>
        </p:spPr>
        <p:txBody>
          <a:bodyPr rtlCol="0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b="1" dirty="0">
                <a:solidFill>
                  <a:schemeClr val="bg1"/>
                </a:solidFill>
              </a:rPr>
            </a:br>
            <a:r>
              <a:rPr lang="ru-RU" sz="10000" b="1" u="sng" dirty="0">
                <a:solidFill>
                  <a:schemeClr val="bg1"/>
                </a:solidFill>
              </a:rPr>
              <a:t>Контактная информация:</a:t>
            </a: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432034, Россия, г. Ульяновск, </a:t>
            </a: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Московское шоссе д.92, стр. 30</a:t>
            </a: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Тел./e-</a:t>
            </a:r>
            <a:r>
              <a:rPr lang="ru-RU" sz="10000" b="1" dirty="0" err="1">
                <a:solidFill>
                  <a:schemeClr val="bg1"/>
                </a:solidFill>
              </a:rPr>
              <a:t>mail</a:t>
            </a:r>
            <a:r>
              <a:rPr lang="ru-RU" sz="10000" b="1" dirty="0">
                <a:solidFill>
                  <a:schemeClr val="bg1"/>
                </a:solidFill>
              </a:rPr>
              <a:t>:  +7</a:t>
            </a:r>
            <a:r>
              <a:rPr lang="en-US" sz="10000" b="1" dirty="0">
                <a:solidFill>
                  <a:schemeClr val="bg1"/>
                </a:solidFill>
              </a:rPr>
              <a:t> </a:t>
            </a:r>
            <a:r>
              <a:rPr lang="ru-RU" sz="10000" b="1" dirty="0">
                <a:solidFill>
                  <a:schemeClr val="bg1"/>
                </a:solidFill>
              </a:rPr>
              <a:t>(8422)</a:t>
            </a:r>
            <a:r>
              <a:rPr lang="en-US" sz="10000" b="1" dirty="0">
                <a:solidFill>
                  <a:schemeClr val="bg1"/>
                </a:solidFill>
              </a:rPr>
              <a:t> </a:t>
            </a:r>
            <a:r>
              <a:rPr lang="ru-RU" sz="10000" b="1" dirty="0">
                <a:solidFill>
                  <a:schemeClr val="bg1"/>
                </a:solidFill>
              </a:rPr>
              <a:t>24-00-90, доб.2-90-01 </a:t>
            </a: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uaz-shp@sollers-auto.com</a:t>
            </a:r>
            <a:endParaRPr lang="en-US" sz="10000" b="1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ru-RU" sz="10000" b="1" dirty="0">
                <a:solidFill>
                  <a:schemeClr val="bg1"/>
                </a:solidFill>
              </a:rPr>
              <a:t>www.uaz-stampingproduction.ru</a:t>
            </a:r>
            <a:br>
              <a:rPr lang="ru-RU" sz="10000" b="1" dirty="0">
                <a:solidFill>
                  <a:schemeClr val="bg1"/>
                </a:solidFill>
              </a:rPr>
            </a:br>
            <a:endParaRPr lang="ru-RU" sz="10000" b="1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</a:pPr>
            <a:endParaRPr lang="ru-RU" sz="10000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</a:pPr>
            <a:br>
              <a:rPr lang="ru-RU" sz="7200" dirty="0">
                <a:solidFill>
                  <a:schemeClr val="bg1"/>
                </a:solidFill>
              </a:rPr>
            </a:br>
            <a:br>
              <a:rPr lang="en-US" sz="7200" dirty="0">
                <a:solidFill>
                  <a:schemeClr val="bg1"/>
                </a:solidFill>
              </a:rPr>
            </a:b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80903" y="2257765"/>
            <a:ext cx="12858749" cy="1200329"/>
          </a:xfrm>
          <a:prstGeom prst="rect">
            <a:avLst/>
          </a:prstGeom>
          <a:effectLst>
            <a:glow rad="127000">
              <a:schemeClr val="bg1"/>
            </a:glow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/>
        </p:spPr>
        <p:txBody>
          <a:bodyPr wrap="square">
            <a:spAutoFit/>
          </a:bodyPr>
          <a:lstStyle/>
          <a:p>
            <a:pPr algn="ctr"/>
            <a:r>
              <a:rPr lang="ru-RU" sz="7200" b="1" i="1" dirty="0">
                <a:ln w="19050">
                  <a:solidFill>
                    <a:srgbClr val="F3F5F4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Verdana" panose="020B060403050404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3025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146"/>
    </mc:Choice>
    <mc:Fallback xmlns="">
      <p:transition advTm="914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5DBD827-0265-410A-A801-FDE7D38F2B0F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456.pptx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1_自定义设计方案">
  <a:themeElements>
    <a:clrScheme name="自定义 5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67D"/>
      </a:accent1>
      <a:accent2>
        <a:srgbClr val="D23E38"/>
      </a:accent2>
      <a:accent3>
        <a:srgbClr val="00867D"/>
      </a:accent3>
      <a:accent4>
        <a:srgbClr val="D23E38"/>
      </a:accent4>
      <a:accent5>
        <a:srgbClr val="00867D"/>
      </a:accent5>
      <a:accent6>
        <a:srgbClr val="D23E38"/>
      </a:accent6>
      <a:hlink>
        <a:srgbClr val="00867D"/>
      </a:hlink>
      <a:folHlink>
        <a:srgbClr val="D23E3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558</Words>
  <Application>Microsoft Office PowerPoint</Application>
  <PresentationFormat>Произвольный</PresentationFormat>
  <Paragraphs>91</Paragraphs>
  <Slides>9</Slides>
  <Notes>9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宋体</vt:lpstr>
      <vt:lpstr>Arial</vt:lpstr>
      <vt:lpstr>Arial Unicode MS</vt:lpstr>
      <vt:lpstr>Calibri</vt:lpstr>
      <vt:lpstr>Calibri Light</vt:lpstr>
      <vt:lpstr>Monotype Corsiva</vt:lpstr>
      <vt:lpstr>Roboto</vt:lpstr>
      <vt:lpstr>Tahoma</vt:lpstr>
      <vt:lpstr>Verdana</vt:lpstr>
      <vt:lpstr>Wingdings</vt:lpstr>
      <vt:lpstr>1_自定义设计方案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2016-10-17T14:00:15Z</dcterms:created>
  <dcterms:modified xsi:type="dcterms:W3CDTF">2023-08-04T04:50:12Z</dcterms:modified>
</cp:coreProperties>
</file>